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329" r:id="rId6"/>
    <p:sldId id="330" r:id="rId7"/>
    <p:sldId id="260" r:id="rId8"/>
    <p:sldId id="261" r:id="rId9"/>
    <p:sldId id="262" r:id="rId10"/>
    <p:sldId id="331" r:id="rId11"/>
    <p:sldId id="264" r:id="rId12"/>
    <p:sldId id="300" r:id="rId13"/>
    <p:sldId id="265" r:id="rId14"/>
    <p:sldId id="301" r:id="rId15"/>
    <p:sldId id="266" r:id="rId16"/>
    <p:sldId id="273" r:id="rId17"/>
    <p:sldId id="272" r:id="rId18"/>
    <p:sldId id="267" r:id="rId19"/>
    <p:sldId id="302" r:id="rId20"/>
    <p:sldId id="268" r:id="rId21"/>
    <p:sldId id="274" r:id="rId22"/>
    <p:sldId id="303" r:id="rId23"/>
    <p:sldId id="275" r:id="rId24"/>
    <p:sldId id="276" r:id="rId25"/>
    <p:sldId id="304" r:id="rId26"/>
    <p:sldId id="306" r:id="rId27"/>
    <p:sldId id="307" r:id="rId28"/>
    <p:sldId id="285" r:id="rId29"/>
    <p:sldId id="286" r:id="rId30"/>
    <p:sldId id="287" r:id="rId31"/>
    <p:sldId id="277" r:id="rId32"/>
    <p:sldId id="280" r:id="rId33"/>
    <p:sldId id="278" r:id="rId34"/>
    <p:sldId id="279" r:id="rId35"/>
    <p:sldId id="281" r:id="rId36"/>
    <p:sldId id="282" r:id="rId37"/>
    <p:sldId id="284" r:id="rId38"/>
    <p:sldId id="283" r:id="rId39"/>
    <p:sldId id="368" r:id="rId40"/>
    <p:sldId id="369" r:id="rId41"/>
    <p:sldId id="269" r:id="rId42"/>
    <p:sldId id="288" r:id="rId43"/>
    <p:sldId id="289" r:id="rId44"/>
    <p:sldId id="270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394" autoAdjust="0"/>
  </p:normalViewPr>
  <p:slideViewPr>
    <p:cSldViewPr snapToGrid="0">
      <p:cViewPr varScale="1">
        <p:scale>
          <a:sx n="74" d="100"/>
          <a:sy n="74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BDBDF-3FC3-4882-B584-91431BAF618B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82853-9538-425E-A66F-04E4BCE18009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34571" y="3463004"/>
            <a:ext cx="80185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Disciplina: Inteligência Artificial</a:t>
            </a:r>
          </a:p>
          <a:p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Docente:  André Luís Meneses Silva</a:t>
            </a:r>
          </a:p>
          <a:p>
            <a:endParaRPr lang="pt-BR" sz="28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Discentes:    Clovijan Bispo Rocha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		Igor </a:t>
            </a:r>
            <a:r>
              <a:rPr lang="pt-B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Terriaga</a:t>
            </a:r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Santos</a:t>
            </a:r>
          </a:p>
          <a:p>
            <a:r>
              <a:rPr lang="pt-B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		Joan Vitor Mendonça de Jesus</a:t>
            </a:r>
            <a:endParaRPr lang="pt-BR" sz="32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6" name="Agrupar 15"/>
          <p:cNvGrpSpPr/>
          <p:nvPr/>
        </p:nvGrpSpPr>
        <p:grpSpPr>
          <a:xfrm>
            <a:off x="534571" y="399093"/>
            <a:ext cx="10677380" cy="2110383"/>
            <a:chOff x="-1" y="763563"/>
            <a:chExt cx="9425355" cy="2110383"/>
          </a:xfrm>
        </p:grpSpPr>
        <p:sp>
          <p:nvSpPr>
            <p:cNvPr id="10" name="CaixaDeTexto 9"/>
            <p:cNvSpPr txBox="1"/>
            <p:nvPr/>
          </p:nvSpPr>
          <p:spPr>
            <a:xfrm>
              <a:off x="1163868" y="934954"/>
              <a:ext cx="82614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Universidade Federal de Sergipe</a:t>
              </a:r>
            </a:p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Campus Alberto Carvalho</a:t>
              </a:r>
            </a:p>
            <a:p>
              <a:pPr algn="ctr"/>
              <a:r>
                <a:rPr lang="pt-B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Departamento de Sistemas de Informação</a:t>
              </a:r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525"/>
            <a:stretch>
              <a:fillRect/>
            </a:stretch>
          </p:blipFill>
          <p:spPr>
            <a:xfrm>
              <a:off x="-1" y="763563"/>
              <a:ext cx="1037260" cy="1446550"/>
            </a:xfrm>
            <a:prstGeom prst="rect">
              <a:avLst/>
            </a:prstGeom>
          </p:spPr>
        </p:pic>
      </p:grpSp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48" y="5373858"/>
            <a:ext cx="2395378" cy="119768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ED82B-548D-4E5D-8741-67DBCF537806}"/>
              </a:ext>
            </a:extLst>
          </p:cNvPr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b="1" dirty="0">
                <a:solidFill>
                  <a:srgbClr val="049BE6"/>
                </a:solidFill>
                <a:latin typeface="+mn-lt"/>
              </a:rPr>
              <a:t>Passos Seguidos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68CD3CD-C300-4F9B-B465-6D6466A27B33}"/>
              </a:ext>
            </a:extLst>
          </p:cNvPr>
          <p:cNvSpPr txBox="1">
            <a:spLocks/>
          </p:cNvSpPr>
          <p:nvPr/>
        </p:nvSpPr>
        <p:spPr>
          <a:xfrm>
            <a:off x="838200" y="1923509"/>
            <a:ext cx="11549575" cy="47126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Modelagem do Indivíduo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Inicializar População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Avaliação de cada Indivíduo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Seleção de alguns Indivíduos 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Fitness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Cross-over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Concepção da nova geração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</a:p>
          <a:p>
            <a:pPr marL="0" indent="0">
              <a:buNone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6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00993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Modelagem do indivíduo</a:t>
            </a:r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analisarmos o problema, concluímos que o objetivo seria simular a disposição de horário dos professores ao longo da semana em um determinado período.</a:t>
            </a: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Desta forma, o indivíduo modelado é um período propriamente dito, com o dia das aulas, organização das disciplinas ao longo dos dias e  os professores responsáveis pelas aulas destas disciplinas.</a:t>
            </a:r>
          </a:p>
          <a:p>
            <a:pPr marL="742950" indent="-742950">
              <a:buFont typeface="+mj-lt"/>
              <a:buAutoNum type="arabicPeriod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00993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Modelagem do indivíduo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rcRect l="11847" t="18161" r="48543" b="14046"/>
          <a:stretch>
            <a:fillRect/>
          </a:stretch>
        </p:blipFill>
        <p:spPr>
          <a:xfrm>
            <a:off x="626745" y="1172210"/>
            <a:ext cx="5725795" cy="55098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11930" t="19072" r="54832" b="12353"/>
          <a:stretch>
            <a:fillRect/>
          </a:stretch>
        </p:blipFill>
        <p:spPr>
          <a:xfrm>
            <a:off x="6670040" y="1172210"/>
            <a:ext cx="4683760" cy="54336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rcRect l="11870" t="20365" r="44268" b="26326"/>
          <a:stretch>
            <a:fillRect/>
          </a:stretch>
        </p:blipFill>
        <p:spPr>
          <a:xfrm>
            <a:off x="626745" y="1071245"/>
            <a:ext cx="8374380" cy="540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162192"/>
            <a:ext cx="10515600" cy="108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Inicializar a população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481070"/>
            <a:ext cx="11549575" cy="5114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as disciplinas fixas, é criada uma lista apenas com os horários vazios.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 após é feito um sorteio desses horários, para determinar onde será inserido cada disciplina.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199" y="242837"/>
            <a:ext cx="10515600" cy="108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Inicializar a população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481070"/>
            <a:ext cx="11549575" cy="51143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rcRect l="14324" t="41687" r="40754" b="52479"/>
          <a:stretch>
            <a:fillRect/>
          </a:stretch>
        </p:blipFill>
        <p:spPr>
          <a:xfrm>
            <a:off x="232410" y="1177290"/>
            <a:ext cx="11790680" cy="8610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rcRect l="13901" t="47090" r="31995" b="47458"/>
          <a:stretch>
            <a:fillRect/>
          </a:stretch>
        </p:blipFill>
        <p:spPr>
          <a:xfrm>
            <a:off x="91440" y="2202180"/>
            <a:ext cx="12045950" cy="854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rcRect l="9074" t="26817" r="30312" b="41931"/>
          <a:stretch>
            <a:fillRect/>
          </a:stretch>
        </p:blipFill>
        <p:spPr>
          <a:xfrm>
            <a:off x="149860" y="3220085"/>
            <a:ext cx="11512550" cy="333756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619500" y="5886450"/>
            <a:ext cx="1104900" cy="5524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professores possuem restrições de horários, ou seja, alguns deles preferem ministrar aulas com horários seguidos, já outros preferem que estas aulas sejam intercaladas. </a:t>
            </a: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Sabendo disso, a função responsável por avaliar todos os indivíduos, os penaliza com um valor negativo de acordo com as restrições cadastradas  por cada professor.</a:t>
            </a:r>
          </a:p>
          <a:p>
            <a:pPr marL="742950" indent="-742950">
              <a:buFont typeface="+mj-lt"/>
              <a:buAutoNum type="arabicPeriod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Exemplo de restrições usadas:</a:t>
            </a:r>
          </a:p>
          <a:p>
            <a:pPr marL="0" indent="0" algn="just">
              <a:buNone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Disciplinas do Professor “X” não podem ser  em dias seguidos;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Não é viável disciplinas de 6 créditos com todas aulas no mesmo dia;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Modelagem da função fitness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626012" y="1577926"/>
            <a:ext cx="112447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função fitness leva em consideração também:</a:t>
            </a:r>
          </a:p>
          <a:p>
            <a:pPr marL="0" indent="0" algn="just">
              <a:buNone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Preferência de dias de cada professor;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Disciplina com 4 créditos no mesmo dia, mas com horário quebrado.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Avaliar os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 Na criação dos indivíduos, todos eles vêm com uma aptidão de 100, e quando eles estão sendo avaliados, há uma penalização.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838200" y="506437"/>
            <a:ext cx="10515600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Avaliar os indivíduos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rcRect l="13174" t="44787" r="32948" b="47400"/>
          <a:stretch>
            <a:fillRect/>
          </a:stretch>
        </p:blipFill>
        <p:spPr>
          <a:xfrm>
            <a:off x="255270" y="1485900"/>
            <a:ext cx="11680825" cy="952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13028" t="32286" r="27383" b="31774"/>
          <a:stretch>
            <a:fillRect/>
          </a:stretch>
        </p:blipFill>
        <p:spPr>
          <a:xfrm>
            <a:off x="420370" y="2626995"/>
            <a:ext cx="11351895" cy="3850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82" y="1"/>
            <a:ext cx="747932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517481"/>
            <a:ext cx="10515600" cy="13255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 </a:t>
            </a:r>
            <a:r>
              <a:rPr lang="pt-BR" sz="9600" b="1" dirty="0">
                <a:solidFill>
                  <a:srgbClr val="049BE6"/>
                </a:solidFill>
                <a:latin typeface="+mn-lt"/>
              </a:rPr>
              <a:t>Algoritmo Genético</a:t>
            </a:r>
            <a:endParaRPr lang="pt-BR" b="1" dirty="0">
              <a:solidFill>
                <a:srgbClr val="049BE6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Para gerar uma nova população, se fez necessário ter um elitismo de </a:t>
            </a:r>
            <a:r>
              <a:rPr lang="pt-BR" sz="4400" b="1" dirty="0"/>
              <a:t>dois </a:t>
            </a:r>
            <a:r>
              <a:rPr lang="pt-BR" sz="4400" dirty="0"/>
              <a:t>indivíduos, pois esses indivíduos mais aptos que outros, estavam sendo perdidos.</a:t>
            </a:r>
          </a:p>
          <a:p>
            <a:pPr algn="just"/>
            <a:endParaRPr lang="pt-BR" sz="4400" b="1" dirty="0"/>
          </a:p>
          <a:p>
            <a:pPr algn="just"/>
            <a:r>
              <a:rPr lang="pt-BR" sz="4400" b="1" dirty="0"/>
              <a:t> </a:t>
            </a:r>
            <a:r>
              <a:rPr lang="pt-BR" sz="4400" dirty="0"/>
              <a:t>Após o elitismo, fazemos a seleção de forma aleatória para o Cross-Over.</a:t>
            </a:r>
            <a:endParaRPr lang="pt-BR" sz="44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A forma de seleção que foi utiliza foi, a roleta: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1 passo: somamos o total da aptidão daquela geração.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2 passo: obter um número aleatório entre 0 e o total do item anterior.</a:t>
            </a:r>
          </a:p>
          <a:p>
            <a:pPr lvl="1" algn="just"/>
            <a:r>
              <a:rPr lang="pt-BR" sz="4000" b="1" dirty="0"/>
              <a:t> </a:t>
            </a:r>
            <a:r>
              <a:rPr lang="pt-BR" sz="4000" dirty="0"/>
              <a:t>3 passo: testar se a aptidão do individuo atual, somado com as dos anteriores, é maior ou igual que o valor aleatório obtido no item anterior.</a:t>
            </a:r>
            <a:endParaRPr lang="pt-BR" sz="40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rcRect l="13174" t="44006" r="32508" b="50786"/>
          <a:stretch>
            <a:fillRect/>
          </a:stretch>
        </p:blipFill>
        <p:spPr>
          <a:xfrm>
            <a:off x="338455" y="1477645"/>
            <a:ext cx="11514455" cy="78041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9660" t="42695" r="43170" b="52609"/>
          <a:stretch>
            <a:fillRect/>
          </a:stretch>
        </p:blipFill>
        <p:spPr>
          <a:xfrm>
            <a:off x="220345" y="2695575"/>
            <a:ext cx="11862435" cy="7797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rcRect l="9660" t="32546" r="28994" b="57463"/>
          <a:stretch>
            <a:fillRect/>
          </a:stretch>
        </p:blipFill>
        <p:spPr>
          <a:xfrm>
            <a:off x="46990" y="4194175"/>
            <a:ext cx="12035790" cy="1294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06437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Seleção dos Indivíduos para o Cross-Over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4400" dirty="0"/>
              <a:t> Por fim, o Cross-Over é feito da seguinte forma:</a:t>
            </a:r>
          </a:p>
          <a:p>
            <a:pPr lvl="1" algn="just"/>
            <a:r>
              <a:rPr lang="pt-BR" sz="4000" dirty="0"/>
              <a:t> Exemplo: </a:t>
            </a:r>
            <a:endParaRPr lang="pt-BR" sz="40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2810885"/>
            <a:ext cx="3230452" cy="17600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4841599"/>
            <a:ext cx="3230452" cy="176003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8" y="3206121"/>
            <a:ext cx="3001826" cy="163547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98" y="5097486"/>
            <a:ext cx="3001826" cy="1635478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 flipV="1">
            <a:off x="4288665" y="2942823"/>
            <a:ext cx="1807335" cy="486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V="1">
            <a:off x="4288665" y="3915178"/>
            <a:ext cx="1654937" cy="41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4172755" y="3429000"/>
            <a:ext cx="1923245" cy="2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V="1">
            <a:off x="4159876" y="4327301"/>
            <a:ext cx="1936124" cy="226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4172755" y="3825025"/>
            <a:ext cx="1923245" cy="158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4159876" y="4687910"/>
            <a:ext cx="2088523" cy="175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4159876" y="4971245"/>
            <a:ext cx="1936124" cy="27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4159876" y="5898524"/>
            <a:ext cx="1936124" cy="244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2943664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9600" b="1" dirty="0">
                <a:solidFill>
                  <a:srgbClr val="049BE6"/>
                </a:solidFill>
                <a:latin typeface="+mn-lt"/>
              </a:rPr>
              <a:t>Resultados Obtidos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10.000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</a:t>
            </a:r>
            <a:r>
              <a:rPr lang="pt-BR" sz="4400" dirty="0"/>
              <a:t>00:19:42.9173284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1 gerações foi gerado 2 indivíduo com aptidão 95 e 4 indivíduos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26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C49BCA-0739-4D9B-AED9-243ACB35D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4" b="45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78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BB043B-97BB-49C1-BDA1-27A7D237A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16886" r="21198" b="42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E15C151-A410-44D1-A4E3-24B000F540A0}"/>
              </a:ext>
            </a:extLst>
          </p:cNvPr>
          <p:cNvSpPr/>
          <p:nvPr/>
        </p:nvSpPr>
        <p:spPr>
          <a:xfrm>
            <a:off x="7644504" y="4690639"/>
            <a:ext cx="2297986" cy="4866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F65C76-654F-419E-9926-FC198ED92F79}"/>
              </a:ext>
            </a:extLst>
          </p:cNvPr>
          <p:cNvSpPr/>
          <p:nvPr/>
        </p:nvSpPr>
        <p:spPr>
          <a:xfrm>
            <a:off x="9894014" y="3877123"/>
            <a:ext cx="2297986" cy="4866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44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700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</a:t>
            </a:r>
            <a:r>
              <a:rPr lang="pt-BR" sz="4400" dirty="0"/>
              <a:t>00:01:40.4181342</a:t>
            </a:r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2 gerações foi gerado 1 indivíduo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947490" y="3235327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/>
          <p:cNvSpPr/>
          <p:nvPr/>
        </p:nvSpPr>
        <p:spPr>
          <a:xfrm rot="4373822">
            <a:off x="2884961" y="2040728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8000" b="1" dirty="0">
                <a:solidFill>
                  <a:srgbClr val="049BE6"/>
                </a:solidFill>
                <a:latin typeface="+mn-lt"/>
              </a:rPr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é Algoritmo Genético?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Resolução do Problema utilizando Algoritmo Genético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do software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Tecnologias Usadas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9934" r="8205" b="420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30953" y="3635062"/>
            <a:ext cx="2833352" cy="11852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3887212" y="1655190"/>
            <a:ext cx="1569606" cy="28164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500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Processamento: 00:01:02.5991522</a:t>
            </a:r>
          </a:p>
          <a:p>
            <a:pPr algn="just"/>
            <a:endParaRPr lang="pt-B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apenas 1 geração foram gerados 2 indivíduos com aptidão 90.</a:t>
            </a:r>
            <a:endParaRPr lang="pt-BR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2182" y="2205017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2279653" y="1010418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9370" r="10231" b="4203"/>
          <a:stretch>
            <a:fillRect/>
          </a:stretch>
        </p:blipFill>
        <p:spPr>
          <a:xfrm>
            <a:off x="0" y="0"/>
            <a:ext cx="12191999" cy="65682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42182" y="2781886"/>
            <a:ext cx="5753818" cy="11852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 rot="4373822">
            <a:off x="6891855" y="1282930"/>
            <a:ext cx="1587814" cy="227335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250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 de Processamento: </a:t>
            </a:r>
            <a:r>
              <a:rPr lang="pt-BR" sz="4000" dirty="0"/>
              <a:t>00:00:23.4041374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3 geração foi gerado 1 indivíduo com aptidão 90.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t="10165" r="6725" b="4870"/>
          <a:stretch>
            <a:fillRect/>
          </a:stretch>
        </p:blipFill>
        <p:spPr>
          <a:xfrm>
            <a:off x="-103030" y="0"/>
            <a:ext cx="1229503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29303" y="3647451"/>
            <a:ext cx="1528821" cy="647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/>
          <p:cNvSpPr/>
          <p:nvPr/>
        </p:nvSpPr>
        <p:spPr>
          <a:xfrm rot="4373822">
            <a:off x="2266774" y="2452852"/>
            <a:ext cx="1088984" cy="165940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0458" t="9557" r="14225" b="4579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159098" y="3493395"/>
            <a:ext cx="2099257" cy="7769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/>
          <p:cNvSpPr/>
          <p:nvPr/>
        </p:nvSpPr>
        <p:spPr>
          <a:xfrm rot="4373822">
            <a:off x="4535162" y="1093536"/>
            <a:ext cx="1781368" cy="3594066"/>
          </a:xfrm>
          <a:prstGeom prst="downArrow">
            <a:avLst>
              <a:gd name="adj1" fmla="val 50000"/>
              <a:gd name="adj2" fmla="val 535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9" t="10309" r="19935" b="6457"/>
          <a:stretch>
            <a:fillRect/>
          </a:stretch>
        </p:blipFill>
        <p:spPr>
          <a:xfrm>
            <a:off x="0" y="0"/>
            <a:ext cx="12192000" cy="695459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9846791" y="6027313"/>
            <a:ext cx="2319451" cy="4437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418087" y="1311499"/>
            <a:ext cx="2319451" cy="4657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496679"/>
            <a:ext cx="10880188" cy="9706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Teste com 100 indivíduos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 de Processamento: </a:t>
            </a:r>
            <a:r>
              <a:rPr lang="pt-BR" sz="4000" dirty="0"/>
              <a:t>00:00:23.5092314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72 geração foi gerado 1 indivíduo com aptidão 90.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rgbClr val="049BE6"/>
                </a:solidFill>
                <a:latin typeface="+mn-lt"/>
              </a:rPr>
              <a:t>O que é Algoritmo Genético (AG)?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982579" y="2198048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uma técnica de busca utilizada para achar soluções aproximadas em problemas de otimização e busca, usando conceitos inspiradas pela biologia evolutiva.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lovinho2"/>
          <p:cNvPicPr>
            <a:picLocks noChangeAspect="1"/>
          </p:cNvPicPr>
          <p:nvPr/>
        </p:nvPicPr>
        <p:blipFill>
          <a:blip r:embed="rId2"/>
          <a:srcRect t="10028" r="10947" b="6873"/>
          <a:stretch>
            <a:fillRect/>
          </a:stretch>
        </p:blipFill>
        <p:spPr>
          <a:xfrm>
            <a:off x="445770" y="464185"/>
            <a:ext cx="11301095" cy="59289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473612" y="550541"/>
            <a:ext cx="10880188" cy="207369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Demonstração!</a:t>
            </a:r>
          </a:p>
        </p:txBody>
      </p:sp>
      <p:sp>
        <p:nvSpPr>
          <p:cNvPr id="3" name="Espaço Reservado para Conteúdo 2"/>
          <p:cNvSpPr txBox="1"/>
          <p:nvPr/>
        </p:nvSpPr>
        <p:spPr>
          <a:xfrm>
            <a:off x="321212" y="17303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800" dirty="0"/>
              <a:t>	 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sp>
        <p:nvSpPr>
          <p:cNvPr id="4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400" dirty="0"/>
              <a:t>	</a:t>
            </a:r>
          </a:p>
          <a:p>
            <a:pPr marL="742950" indent="-742950">
              <a:buFont typeface="+mj-lt"/>
              <a:buAutoNum type="arabicPeriod"/>
            </a:pPr>
            <a:endParaRPr lang="pt-BR" sz="4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49" y="2272663"/>
            <a:ext cx="5709634" cy="4246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/>
          <p:nvPr/>
        </p:nvSpPr>
        <p:spPr>
          <a:xfrm>
            <a:off x="655906" y="342884"/>
            <a:ext cx="10880188" cy="1458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Trabalhos Futuros!</a:t>
            </a:r>
          </a:p>
        </p:txBody>
      </p:sp>
      <p:sp>
        <p:nvSpPr>
          <p:cNvPr id="5" name="Espaço Reservado para Conteúdo 2"/>
          <p:cNvSpPr txBox="1"/>
          <p:nvPr/>
        </p:nvSpPr>
        <p:spPr>
          <a:xfrm>
            <a:off x="473612" y="1882726"/>
            <a:ext cx="11549575" cy="47126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Implementar uma 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 Neural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classificar se o horário é bom ou ruim.</a:t>
            </a:r>
          </a:p>
          <a:p>
            <a:pPr algn="just"/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métodos de alteração, remoção e detalhes de cada Módulo (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Professor, Disciplina, Período/Ano, Horário, Restrição disponibilidade professor, Restrição de disciplina fixa de outro departamento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/>
          <p:nvPr/>
        </p:nvSpPr>
        <p:spPr>
          <a:xfrm>
            <a:off x="655906" y="342885"/>
            <a:ext cx="10880188" cy="10480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b="1" dirty="0">
                <a:solidFill>
                  <a:srgbClr val="049BE6"/>
                </a:solidFill>
                <a:latin typeface="+mn-lt"/>
              </a:rPr>
              <a:t>Tecnologias Utilizadas!</a:t>
            </a:r>
          </a:p>
        </p:txBody>
      </p:sp>
      <p:pic>
        <p:nvPicPr>
          <p:cNvPr id="1026" name="Picture 2" descr="Image result for aspnet.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14" y="4997588"/>
            <a:ext cx="3216861" cy="163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stgresq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37" y="4134626"/>
            <a:ext cx="2692875" cy="277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ootstra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569" y="4156437"/>
            <a:ext cx="3216861" cy="270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5" y="1995915"/>
            <a:ext cx="2396677" cy="239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visual studio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" t="23717" r="6272" b="27414"/>
          <a:stretch>
            <a:fillRect/>
          </a:stretch>
        </p:blipFill>
        <p:spPr bwMode="auto">
          <a:xfrm>
            <a:off x="6092144" y="1892366"/>
            <a:ext cx="5246651" cy="194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296"/>
            <a:ext cx="12192000" cy="69390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6522CAA-9CC7-49F6-8268-D03947833323}"/>
              </a:ext>
            </a:extLst>
          </p:cNvPr>
          <p:cNvSpPr txBox="1">
            <a:spLocks/>
          </p:cNvSpPr>
          <p:nvPr/>
        </p:nvSpPr>
        <p:spPr>
          <a:xfrm>
            <a:off x="838200" y="368969"/>
            <a:ext cx="10515600" cy="1267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Seleção Natural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A73D1B-72A2-4721-81FB-6DEFDB6A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1"/>
          <a:stretch/>
        </p:blipFill>
        <p:spPr>
          <a:xfrm>
            <a:off x="179654" y="2150790"/>
            <a:ext cx="12012346" cy="461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1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6062E42-E68C-4C52-8130-37BBAE6447E4}"/>
              </a:ext>
            </a:extLst>
          </p:cNvPr>
          <p:cNvSpPr txBox="1">
            <a:spLocks/>
          </p:cNvSpPr>
          <p:nvPr/>
        </p:nvSpPr>
        <p:spPr>
          <a:xfrm>
            <a:off x="515352" y="256674"/>
            <a:ext cx="11161295" cy="12673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b="1" dirty="0">
                <a:solidFill>
                  <a:srgbClr val="049BE6"/>
                </a:solidFill>
                <a:latin typeface="+mn-lt"/>
              </a:rPr>
              <a:t>Recombinação (</a:t>
            </a:r>
            <a:r>
              <a:rPr lang="pt-BR" sz="6600" b="1" i="1" dirty="0">
                <a:solidFill>
                  <a:srgbClr val="049BE6"/>
                </a:solidFill>
                <a:latin typeface="+mn-lt"/>
              </a:rPr>
              <a:t>crossing over</a:t>
            </a:r>
            <a:r>
              <a:rPr lang="pt-BR" sz="6600" b="1" dirty="0">
                <a:solidFill>
                  <a:srgbClr val="049BE6"/>
                </a:solidFill>
                <a:latin typeface="+mn-lt"/>
              </a:rPr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B40105-B26E-4BD2-BDD9-9138F3F01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93" y="1523999"/>
            <a:ext cx="9910011" cy="53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61386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9600" b="1" dirty="0">
                <a:solidFill>
                  <a:srgbClr val="049BE6"/>
                </a:solidFill>
                <a:latin typeface="+mn-lt"/>
              </a:rPr>
              <a:t>O problema!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1571625"/>
            <a:ext cx="4541520" cy="503179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417255" y="4951828"/>
            <a:ext cx="3376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Chefe do Departamento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21212" y="1730326"/>
            <a:ext cx="11549575" cy="47126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Criação de horários dos 	professores;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Seguindo as recomendações/restrições de 	cada professor;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haver choque;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Inserir disciplinas de outros cursos dentro 	do horário (horários fixos);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13556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rgbClr val="049BE6"/>
                </a:solidFill>
                <a:latin typeface="+mn-lt"/>
              </a:rPr>
              <a:t>O problema!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506437"/>
            <a:ext cx="10515600" cy="970671"/>
          </a:xfrm>
        </p:spPr>
        <p:txBody>
          <a:bodyPr>
            <a:noAutofit/>
          </a:bodyPr>
          <a:lstStyle/>
          <a:p>
            <a:pPr algn="ctr"/>
            <a:r>
              <a:rPr lang="pt-BR" sz="4800" b="1" dirty="0">
                <a:solidFill>
                  <a:srgbClr val="049BE6"/>
                </a:solidFill>
                <a:latin typeface="+mn-lt"/>
              </a:rPr>
              <a:t>Resolução do problema utilizando Algoritmo Genético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61" y="1791170"/>
            <a:ext cx="7906042" cy="4976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697</Words>
  <Application>Microsoft Office PowerPoint</Application>
  <PresentationFormat>Widescreen</PresentationFormat>
  <Paragraphs>121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 Algoritmo Genético</vt:lpstr>
      <vt:lpstr>Agenda</vt:lpstr>
      <vt:lpstr>O que é Algoritmo Genético (AG)?</vt:lpstr>
      <vt:lpstr>Apresentação do PowerPoint</vt:lpstr>
      <vt:lpstr>Apresentação do PowerPoint</vt:lpstr>
      <vt:lpstr>O problema!</vt:lpstr>
      <vt:lpstr>O problema!</vt:lpstr>
      <vt:lpstr>Resolução do problema utilizando Algoritmo Genético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clovijan Rocha</dc:creator>
  <cp:lastModifiedBy>clovijan Rocha</cp:lastModifiedBy>
  <cp:revision>65</cp:revision>
  <dcterms:created xsi:type="dcterms:W3CDTF">2019-09-10T20:19:00Z</dcterms:created>
  <dcterms:modified xsi:type="dcterms:W3CDTF">2019-09-12T02:14:06Z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1046-10.2.0.7646</vt:lpwstr>
  </property>
</Properties>
</file>